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7" r:id="rId2"/>
    <p:sldId id="266" r:id="rId3"/>
    <p:sldId id="305" r:id="rId4"/>
    <p:sldId id="286" r:id="rId5"/>
    <p:sldId id="300" r:id="rId6"/>
    <p:sldId id="306" r:id="rId7"/>
    <p:sldId id="307" r:id="rId8"/>
    <p:sldId id="301" r:id="rId9"/>
    <p:sldId id="302" r:id="rId10"/>
    <p:sldId id="308" r:id="rId11"/>
    <p:sldId id="312" r:id="rId12"/>
    <p:sldId id="310" r:id="rId13"/>
    <p:sldId id="311" r:id="rId14"/>
    <p:sldId id="313" r:id="rId15"/>
    <p:sldId id="314" r:id="rId16"/>
    <p:sldId id="304" r:id="rId17"/>
    <p:sldId id="25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7" autoAdjust="0"/>
    <p:restoredTop sz="93810" autoAdjust="0"/>
  </p:normalViewPr>
  <p:slideViewPr>
    <p:cSldViewPr snapToGrid="0" showGuides="1">
      <p:cViewPr varScale="1">
        <p:scale>
          <a:sx n="86" d="100"/>
          <a:sy n="86" d="100"/>
        </p:scale>
        <p:origin x="422" y="5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11/17/2020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3.png>
</file>

<file path=ppt/media/image4.jpeg>
</file>

<file path=ppt/media/image5.jpg>
</file>

<file path=ppt/media/image6.jpeg>
</file>

<file path=ppt/media/image7.jpeg>
</file>

<file path=ppt/media/image8.pn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11/17/2020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11/17/2020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5061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  <p:sldLayoutId id="2147483703" r:id="rId5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3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3.png"/><Relationship Id="rId5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51CEBEB-5088-4E63-81A4-0DCEB5B45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Small Business Administration Loan Data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1411056"/>
          </a:xfrm>
        </p:spPr>
        <p:txBody>
          <a:bodyPr/>
          <a:lstStyle/>
          <a:p>
            <a:r>
              <a:rPr lang="en-US" dirty="0"/>
              <a:t>Final Report</a:t>
            </a:r>
          </a:p>
          <a:p>
            <a:r>
              <a:rPr lang="en-US" dirty="0"/>
              <a:t>Sam Loyd</a:t>
            </a:r>
          </a:p>
          <a:p>
            <a:r>
              <a:rPr lang="en-US" dirty="0"/>
              <a:t>November 2020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2AE02D2-4242-4DCA-AB45-0F668AF0C0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43"/>
    </mc:Choice>
    <mc:Fallback xmlns="">
      <p:transition spd="slow" advTm="15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51932C-7145-4FBD-B81D-9ADC42401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Model Creation - A Decision Point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DA7B46-E592-40C7-91D7-A26B47A30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50142"/>
            <a:ext cx="3143250" cy="430652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Categorical Target Variable</a:t>
            </a:r>
          </a:p>
          <a:p>
            <a:r>
              <a:rPr lang="en-US" sz="1600" dirty="0"/>
              <a:t>Loan Repayment</a:t>
            </a:r>
          </a:p>
          <a:p>
            <a:r>
              <a:rPr lang="en-US" sz="1600" dirty="0"/>
              <a:t>Classification model</a:t>
            </a:r>
          </a:p>
          <a:p>
            <a:pPr lvl="1"/>
            <a:r>
              <a:rPr lang="en-US" dirty="0"/>
              <a:t>Binary</a:t>
            </a:r>
          </a:p>
          <a:p>
            <a:r>
              <a:rPr lang="en-US" sz="1600" dirty="0"/>
              <a:t>Early promising results</a:t>
            </a:r>
          </a:p>
          <a:p>
            <a:pPr lvl="1"/>
            <a:r>
              <a:rPr lang="en-US" dirty="0"/>
              <a:t>Over 90% accuracy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F42263-DE86-44BB-AC19-CD7982D36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67725" y="1750142"/>
            <a:ext cx="3142800" cy="44245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Continuous Target Variable</a:t>
            </a:r>
          </a:p>
          <a:p>
            <a:r>
              <a:rPr lang="en-US" sz="1600" dirty="0"/>
              <a:t>Job Creation</a:t>
            </a:r>
          </a:p>
          <a:p>
            <a:r>
              <a:rPr lang="en-US" sz="1600" dirty="0"/>
              <a:t>Regression model</a:t>
            </a:r>
          </a:p>
          <a:p>
            <a:pPr lvl="1"/>
            <a:r>
              <a:rPr lang="en-US" dirty="0"/>
              <a:t>Data shape concerns</a:t>
            </a:r>
          </a:p>
          <a:p>
            <a:pPr lvl="2"/>
            <a:r>
              <a:rPr lang="en-US" sz="1600" dirty="0"/>
              <a:t>Log Transformations</a:t>
            </a:r>
          </a:p>
          <a:p>
            <a:pPr lvl="2"/>
            <a:r>
              <a:rPr lang="en-US" sz="1600" dirty="0"/>
              <a:t>Non-parametric </a:t>
            </a:r>
          </a:p>
          <a:p>
            <a:pPr lvl="2"/>
            <a:r>
              <a:rPr lang="en-US" sz="1600" dirty="0"/>
              <a:t>Problems</a:t>
            </a:r>
          </a:p>
          <a:p>
            <a:r>
              <a:rPr lang="en-US" sz="1600" dirty="0"/>
              <a:t>Abysmal results</a:t>
            </a:r>
          </a:p>
          <a:p>
            <a:pPr lvl="1"/>
            <a:r>
              <a:rPr lang="en-US" dirty="0"/>
              <a:t>R-squared 1-3% </a:t>
            </a:r>
          </a:p>
          <a:p>
            <a:pPr lvl="1"/>
            <a:endParaRPr lang="en-US" sz="1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AF259-0EA0-486A-A345-68549DF5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10</a:t>
            </a:fld>
            <a:endParaRPr lang="en-US" dirty="0"/>
          </a:p>
        </p:txBody>
      </p:sp>
      <p:pic>
        <p:nvPicPr>
          <p:cNvPr id="11" name="Picture Placeholder 10" descr="A person standing next to a window&#10;&#10;Description automatically generated">
            <a:extLst>
              <a:ext uri="{FF2B5EF4-FFF2-40B4-BE49-F238E27FC236}">
                <a16:creationId xmlns:a16="http://schemas.microsoft.com/office/drawing/2014/main" id="{5D555F1D-CA86-4333-9831-48B763AE207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t="17336" b="17336"/>
          <a:stretch>
            <a:fillRect/>
          </a:stretch>
        </p:blipFill>
        <p:spPr/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93EE410-55E9-4285-850B-4D0924CBCB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47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163"/>
    </mc:Choice>
    <mc:Fallback xmlns="">
      <p:transition spd="slow" advTm="59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8" y="1016000"/>
            <a:ext cx="5272764" cy="827243"/>
          </a:xfrm>
        </p:spPr>
        <p:txBody>
          <a:bodyPr/>
          <a:lstStyle/>
          <a:p>
            <a:r>
              <a:rPr lang="en-US" dirty="0"/>
              <a:t>Model Preparation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2123419"/>
            <a:ext cx="5272764" cy="40465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/>
              <a:t>Splitting Up the Data</a:t>
            </a:r>
          </a:p>
          <a:p>
            <a:r>
              <a:rPr lang="en-US" sz="1600" dirty="0"/>
              <a:t>899,164 total loans</a:t>
            </a:r>
          </a:p>
          <a:p>
            <a:r>
              <a:rPr lang="en-US" sz="1600" dirty="0"/>
              <a:t>Training Data 60%</a:t>
            </a:r>
          </a:p>
          <a:p>
            <a:r>
              <a:rPr lang="en-US" sz="1600" dirty="0"/>
              <a:t>Testing Data 20%</a:t>
            </a:r>
          </a:p>
          <a:p>
            <a:r>
              <a:rPr lang="en-US" sz="1600" dirty="0"/>
              <a:t>Validation Data 20%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11</a:t>
            </a:fld>
            <a:endParaRPr lang="en-US" dirty="0"/>
          </a:p>
        </p:txBody>
      </p:sp>
      <p:pic>
        <p:nvPicPr>
          <p:cNvPr id="11" name="Picture Placeholder 10" descr="A person holding his hand up&#10;&#10;Description automatically generated">
            <a:extLst>
              <a:ext uri="{FF2B5EF4-FFF2-40B4-BE49-F238E27FC236}">
                <a16:creationId xmlns:a16="http://schemas.microsoft.com/office/drawing/2014/main" id="{8B6F60AF-41A2-4563-A23A-D225357786C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t="17149" b="17149"/>
          <a:stretch>
            <a:fillRect/>
          </a:stretch>
        </p:blipFill>
        <p:spPr/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A5B561C-C809-4C17-B867-852DDBAD08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9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37"/>
    </mc:Choice>
    <mc:Fallback xmlns="">
      <p:transition spd="slow" advTm="20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– Classification Model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438183"/>
            <a:ext cx="4065588" cy="47247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Loan Repayment Classification</a:t>
            </a:r>
            <a:endParaRPr lang="en-US" sz="1600" b="1" dirty="0"/>
          </a:p>
          <a:p>
            <a:r>
              <a:rPr lang="en-US" sz="1600" dirty="0"/>
              <a:t>Tried many classification models</a:t>
            </a:r>
          </a:p>
          <a:p>
            <a:pPr lvl="1"/>
            <a:r>
              <a:rPr lang="en-US" sz="1600" dirty="0" err="1"/>
              <a:t>Pycaret</a:t>
            </a:r>
            <a:r>
              <a:rPr lang="en-US" sz="1600" dirty="0"/>
              <a:t> Library</a:t>
            </a:r>
          </a:p>
          <a:p>
            <a:r>
              <a:rPr lang="en-US" sz="1600" dirty="0"/>
              <a:t>Ensemble models performed best</a:t>
            </a:r>
          </a:p>
          <a:p>
            <a:pPr lvl="1"/>
            <a:r>
              <a:rPr lang="en-US" sz="1600" dirty="0" err="1"/>
              <a:t>CatBoost</a:t>
            </a:r>
            <a:r>
              <a:rPr lang="en-US" sz="1600" dirty="0"/>
              <a:t> selected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  <p:pic>
        <p:nvPicPr>
          <p:cNvPr id="7" name="Content Placeholder 11">
            <a:extLst>
              <a:ext uri="{FF2B5EF4-FFF2-40B4-BE49-F238E27FC236}">
                <a16:creationId xmlns:a16="http://schemas.microsoft.com/office/drawing/2014/main" id="{E5A8D457-553E-4853-92B4-D2C84505C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5480" y="1610001"/>
            <a:ext cx="6035798" cy="34236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 descr="A picture containing person, sitting, person, young&#10;&#10;Description automatically generated">
            <a:extLst>
              <a:ext uri="{FF2B5EF4-FFF2-40B4-BE49-F238E27FC236}">
                <a16:creationId xmlns:a16="http://schemas.microsoft.com/office/drawing/2014/main" id="{230154B1-4B37-4FFA-9F54-5239F1859E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365" y="3098306"/>
            <a:ext cx="3524250" cy="292075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13BFB7A-D1C7-4396-A693-AA38ABEA75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17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52"/>
    </mc:Choice>
    <mc:Fallback>
      <p:transition spd="slow" advTm="33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– Regression Model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438183"/>
            <a:ext cx="4065588" cy="47247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Job Creation Regression</a:t>
            </a:r>
            <a:endParaRPr lang="en-US" sz="1600" b="1" dirty="0"/>
          </a:p>
          <a:p>
            <a:r>
              <a:rPr lang="en-US" sz="1600" dirty="0"/>
              <a:t>Original scores were abysmal</a:t>
            </a:r>
          </a:p>
          <a:p>
            <a:r>
              <a:rPr lang="en-US" sz="1600" dirty="0"/>
              <a:t>Approval fiscal year and loan month</a:t>
            </a:r>
          </a:p>
          <a:p>
            <a:pPr lvl="1"/>
            <a:r>
              <a:rPr lang="en-US" sz="1600" dirty="0"/>
              <a:t>Time series or seasonality</a:t>
            </a:r>
          </a:p>
          <a:p>
            <a:r>
              <a:rPr lang="en-US" sz="1600" dirty="0"/>
              <a:t>LGBM selected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  <p:pic>
        <p:nvPicPr>
          <p:cNvPr id="9" name="Picture Placeholder 6" title="Decorative">
            <a:extLst>
              <a:ext uri="{FF2B5EF4-FFF2-40B4-BE49-F238E27FC236}">
                <a16:creationId xmlns:a16="http://schemas.microsoft.com/office/drawing/2014/main" id="{CF97E23A-E75B-437A-AAC9-2FDDFBD52C8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45191" y="3321820"/>
            <a:ext cx="3523423" cy="26002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DD6A2F-45D8-4FC0-9306-3C61F908C6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0488" y="1019175"/>
            <a:ext cx="6381750" cy="5381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F746AFA-9F2D-417E-8B58-6EC5397C0F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480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18"/>
    </mc:Choice>
    <mc:Fallback>
      <p:transition spd="slow" advTm="44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 - Classification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251751"/>
            <a:ext cx="4065588" cy="4911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Loan Repayment – </a:t>
            </a:r>
            <a:r>
              <a:rPr lang="en-US" sz="1800" b="1" dirty="0" err="1"/>
              <a:t>Catboost</a:t>
            </a:r>
            <a:r>
              <a:rPr lang="en-US" sz="1800" b="1" dirty="0"/>
              <a:t> </a:t>
            </a:r>
            <a:endParaRPr lang="en-US" sz="1600" b="1" dirty="0"/>
          </a:p>
          <a:p>
            <a:r>
              <a:rPr lang="en-US" sz="1600" dirty="0"/>
              <a:t>Feature Selection - 41 </a:t>
            </a:r>
          </a:p>
          <a:p>
            <a:r>
              <a:rPr lang="en-US" sz="1600" dirty="0"/>
              <a:t>Parameter Tuning</a:t>
            </a:r>
          </a:p>
          <a:p>
            <a:pPr lvl="1"/>
            <a:r>
              <a:rPr lang="en-US" sz="1600" dirty="0"/>
              <a:t>Imbalance</a:t>
            </a:r>
          </a:p>
          <a:p>
            <a:r>
              <a:rPr lang="en-US" sz="1600" dirty="0"/>
              <a:t>Testing </a:t>
            </a:r>
          </a:p>
          <a:p>
            <a:pPr lvl="1"/>
            <a:r>
              <a:rPr lang="en-US" sz="1600" dirty="0"/>
              <a:t>95% Accuracy / AUC 93%</a:t>
            </a:r>
          </a:p>
          <a:p>
            <a:r>
              <a:rPr lang="en-US" sz="1600" dirty="0"/>
              <a:t>Validation </a:t>
            </a:r>
          </a:p>
          <a:p>
            <a:pPr lvl="1"/>
            <a:r>
              <a:rPr lang="en-US" sz="1600" dirty="0"/>
              <a:t>93% Accuracy / AUC 93%</a:t>
            </a:r>
          </a:p>
        </p:txBody>
      </p:sp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8DCDBCAC-591C-4C06-801C-200540FC86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6494" y="1326451"/>
            <a:ext cx="6075744" cy="40356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73822A9-D080-4FC5-9958-EA6F4D9A5A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762" y="3950563"/>
            <a:ext cx="4399359" cy="20862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0517605-4A7A-407A-B30C-820F985B5E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52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293"/>
    </mc:Choice>
    <mc:Fallback xmlns="">
      <p:transition spd="slow" advTm="63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6AAB1-6331-4219-B051-D7DE150E7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 - Regression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0FF124-2C63-48F7-A564-35E89491C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D474AB-BA29-4AEA-BC16-2E944CD0AD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/>
              <a:t>Job Creation - LGBM</a:t>
            </a:r>
            <a:endParaRPr lang="en-US" sz="1600" b="1" dirty="0"/>
          </a:p>
          <a:p>
            <a:r>
              <a:rPr lang="en-US" sz="1600" dirty="0"/>
              <a:t>Light Gradient Boost Machine</a:t>
            </a:r>
          </a:p>
          <a:p>
            <a:r>
              <a:rPr lang="en-US" sz="1600" dirty="0"/>
              <a:t>Feature Selection – over 50 </a:t>
            </a:r>
          </a:p>
          <a:p>
            <a:r>
              <a:rPr lang="en-US" sz="1600" dirty="0"/>
              <a:t>Parameter Tuning</a:t>
            </a:r>
          </a:p>
          <a:p>
            <a:pPr lvl="1"/>
            <a:r>
              <a:rPr lang="en-US" sz="1600" dirty="0"/>
              <a:t>Number of estimators</a:t>
            </a:r>
          </a:p>
          <a:p>
            <a:pPr lvl="1"/>
            <a:r>
              <a:rPr lang="en-US" sz="1600" dirty="0"/>
              <a:t>Number of leaves</a:t>
            </a:r>
          </a:p>
          <a:p>
            <a:r>
              <a:rPr lang="en-US" sz="1600" dirty="0"/>
              <a:t>R-squared 99% </a:t>
            </a:r>
          </a:p>
          <a:p>
            <a:pPr lvl="1"/>
            <a:r>
              <a:rPr lang="en-US" sz="1600" dirty="0"/>
              <a:t>Test / validation</a:t>
            </a:r>
          </a:p>
          <a:p>
            <a:r>
              <a:rPr lang="en-US" sz="1600" dirty="0"/>
              <a:t>Seasonality Concerns</a:t>
            </a:r>
          </a:p>
          <a:p>
            <a:pPr lvl="1"/>
            <a:r>
              <a:rPr lang="en-US" sz="1600" dirty="0"/>
              <a:t>Probable drift</a:t>
            </a:r>
          </a:p>
          <a:p>
            <a:pPr lvl="1"/>
            <a:r>
              <a:rPr lang="en-US" sz="1600" dirty="0"/>
              <a:t>Constant retraining</a:t>
            </a:r>
          </a:p>
          <a:p>
            <a:pPr lvl="2"/>
            <a:r>
              <a:rPr lang="en-US" sz="1600" dirty="0"/>
              <a:t>Two-year delay</a:t>
            </a:r>
          </a:p>
          <a:p>
            <a:pPr lvl="2"/>
            <a:r>
              <a:rPr lang="en-US" sz="1600" dirty="0"/>
              <a:t>Ongoing maintenance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1FC083-5C63-4213-8D99-82A070AEFA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2323" y="1531937"/>
            <a:ext cx="6768345" cy="43910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126C38D9-A436-4AFE-A602-1B698D5AC0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504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269"/>
    </mc:Choice>
    <mc:Fallback>
      <p:transition spd="slow" advTm="105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EF48F30-BEB4-44C7-9F35-3BBB61CF8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Deployment &amp; Conclusions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60433D-E380-4571-991C-16B6CE7A4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16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241C871-580D-4A29-A334-0208A8E479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6" y="3555785"/>
            <a:ext cx="5630165" cy="518457"/>
          </a:xfrm>
        </p:spPr>
        <p:txBody>
          <a:bodyPr>
            <a:normAutofit/>
          </a:bodyPr>
          <a:lstStyle/>
          <a:p>
            <a:r>
              <a:rPr lang="en-US" sz="1800" dirty="0"/>
              <a:t>Team Recommendations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097C6D9-3930-4866-9E88-F176488800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6" y="4074242"/>
            <a:ext cx="5630165" cy="1953455"/>
          </a:xfrm>
        </p:spPr>
        <p:txBody>
          <a:bodyPr>
            <a:noAutofit/>
          </a:bodyPr>
          <a:lstStyle/>
          <a:p>
            <a:r>
              <a:rPr lang="en-US" sz="1600" dirty="0"/>
              <a:t>Clear understanding of model goals</a:t>
            </a:r>
          </a:p>
          <a:p>
            <a:r>
              <a:rPr lang="en-US" sz="1600" dirty="0"/>
              <a:t>Understand the issues</a:t>
            </a:r>
          </a:p>
          <a:p>
            <a:r>
              <a:rPr lang="en-US" sz="1600" dirty="0"/>
              <a:t>Repeatable processes</a:t>
            </a:r>
          </a:p>
          <a:p>
            <a:r>
              <a:rPr lang="en-US" sz="1600" dirty="0"/>
              <a:t>Modular format</a:t>
            </a:r>
          </a:p>
          <a:p>
            <a:r>
              <a:rPr lang="en-US" sz="1600" dirty="0"/>
              <a:t>Test / Production</a:t>
            </a:r>
          </a:p>
          <a:p>
            <a:r>
              <a:rPr lang="en-US" sz="1600" dirty="0"/>
              <a:t>Domain Expert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1B8DC8C-1FD7-4773-B07E-7E4432766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555785"/>
            <a:ext cx="5582064" cy="518457"/>
          </a:xfrm>
        </p:spPr>
        <p:txBody>
          <a:bodyPr>
            <a:normAutofit/>
          </a:bodyPr>
          <a:lstStyle/>
          <a:p>
            <a:r>
              <a:rPr lang="en-US" sz="1800" dirty="0"/>
              <a:t>Deployment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B253683-524F-46CF-BFCD-BFF6A7A920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074242"/>
            <a:ext cx="5582064" cy="1953455"/>
          </a:xfrm>
        </p:spPr>
        <p:txBody>
          <a:bodyPr>
            <a:normAutofit/>
          </a:bodyPr>
          <a:lstStyle/>
          <a:p>
            <a:r>
              <a:rPr lang="en-US" sz="1600" dirty="0"/>
              <a:t>Both models returned good scores</a:t>
            </a:r>
          </a:p>
          <a:p>
            <a:r>
              <a:rPr lang="en-US" sz="1600" dirty="0"/>
              <a:t>Further evaluation of the regression model</a:t>
            </a:r>
          </a:p>
          <a:p>
            <a:r>
              <a:rPr lang="en-US" sz="1600" dirty="0"/>
              <a:t>Schedule jobs to monitor drift </a:t>
            </a:r>
          </a:p>
          <a:p>
            <a:r>
              <a:rPr lang="en-US" sz="1600" dirty="0"/>
              <a:t>Ongoing validation</a:t>
            </a:r>
          </a:p>
          <a:p>
            <a:r>
              <a:rPr lang="en-US" sz="1600" dirty="0"/>
              <a:t>Both models pickled for portability</a:t>
            </a:r>
          </a:p>
        </p:txBody>
      </p:sp>
      <p:pic>
        <p:nvPicPr>
          <p:cNvPr id="6" name="Picture Placeholder 5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5788BA9A-3D0C-4B3F-BF18-062D012739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t="17401" b="17401"/>
          <a:stretch>
            <a:fillRect/>
          </a:stretch>
        </p:blipFill>
        <p:spPr>
          <a:xfrm>
            <a:off x="371476" y="1015999"/>
            <a:ext cx="5582064" cy="1929569"/>
          </a:xfrm>
        </p:spPr>
      </p:pic>
      <p:pic>
        <p:nvPicPr>
          <p:cNvPr id="15" name="Picture Placeholder 14" descr="A picture containing table, dining table&#10;&#10;Description automatically generated">
            <a:extLst>
              <a:ext uri="{FF2B5EF4-FFF2-40B4-BE49-F238E27FC236}">
                <a16:creationId xmlns:a16="http://schemas.microsoft.com/office/drawing/2014/main" id="{2B7AF8CD-55BD-411E-8924-007B0B1B662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t="12468" b="12468"/>
          <a:stretch>
            <a:fillRect/>
          </a:stretch>
        </p:blipFill>
        <p:spPr>
          <a:xfrm>
            <a:off x="6238460" y="1015999"/>
            <a:ext cx="5582064" cy="1929569"/>
          </a:xfrm>
        </p:spPr>
      </p:pic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C5EE5B3E-A14D-4FDF-B1CF-DD6EBB9C2E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63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163"/>
    </mc:Choice>
    <mc:Fallback xmlns="">
      <p:transition spd="slow" advTm="64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Thank You!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30159CA-F9C9-450D-A2CB-B2FE5B6425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59"/>
    </mc:Choice>
    <mc:Fallback xmlns="">
      <p:transition spd="slow" advTm="5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8" y="1016000"/>
            <a:ext cx="5272764" cy="827243"/>
          </a:xfrm>
        </p:spPr>
        <p:txBody>
          <a:bodyPr/>
          <a:lstStyle/>
          <a:p>
            <a:r>
              <a:rPr lang="en-US" dirty="0"/>
              <a:t>SBA Loan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2123419"/>
            <a:ext cx="5272764" cy="4046562"/>
          </a:xfrm>
        </p:spPr>
        <p:txBody>
          <a:bodyPr>
            <a:normAutofit/>
          </a:bodyPr>
          <a:lstStyle/>
          <a:p>
            <a:r>
              <a:rPr lang="en-US" sz="1800" dirty="0"/>
              <a:t>Acquired from Kaggle</a:t>
            </a:r>
          </a:p>
          <a:p>
            <a:pPr lvl="1"/>
            <a:r>
              <a:rPr lang="en-US" dirty="0"/>
              <a:t>Educational data sets </a:t>
            </a:r>
          </a:p>
          <a:p>
            <a:pPr lvl="1"/>
            <a:r>
              <a:rPr lang="en-US" dirty="0"/>
              <a:t>Competitions</a:t>
            </a:r>
          </a:p>
          <a:p>
            <a:r>
              <a:rPr lang="en-US" sz="1800" dirty="0"/>
              <a:t>Gathered by the Small Business Administration </a:t>
            </a:r>
          </a:p>
          <a:p>
            <a:r>
              <a:rPr lang="en-US" sz="1800" dirty="0"/>
              <a:t>Provided by American Statistical Association</a:t>
            </a:r>
          </a:p>
          <a:p>
            <a:r>
              <a:rPr lang="en-US" sz="1800" dirty="0"/>
              <a:t>Collected from 1969 to 2014</a:t>
            </a:r>
          </a:p>
          <a:p>
            <a:r>
              <a:rPr lang="en-US" sz="1800" dirty="0"/>
              <a:t>27 attributes</a:t>
            </a:r>
          </a:p>
          <a:p>
            <a:r>
              <a:rPr lang="en-US" sz="1800" dirty="0"/>
              <a:t>Key attributes</a:t>
            </a:r>
          </a:p>
          <a:p>
            <a:pPr lvl="1"/>
            <a:r>
              <a:rPr lang="en-US" dirty="0"/>
              <a:t>Loan repayment</a:t>
            </a:r>
          </a:p>
          <a:p>
            <a:pPr lvl="1"/>
            <a:r>
              <a:rPr lang="en-US" dirty="0"/>
              <a:t>Number of jobs created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2</a:t>
            </a:fld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618DD966-19F0-4350-AC58-AE86C210B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6E59807-BA8C-4551-9367-C0A269DE53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92"/>
    </mc:Choice>
    <mc:Fallback xmlns="">
      <p:transition spd="slow" advTm="32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51932C-7145-4FBD-B81D-9ADC42401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DA7B46-E592-40C7-91D7-A26B47A30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50142"/>
            <a:ext cx="3143250" cy="4306529"/>
          </a:xfrm>
        </p:spPr>
        <p:txBody>
          <a:bodyPr>
            <a:noAutofit/>
          </a:bodyPr>
          <a:lstStyle/>
          <a:p>
            <a:r>
              <a:rPr lang="en-US" dirty="0"/>
              <a:t>Burrower </a:t>
            </a:r>
          </a:p>
          <a:p>
            <a:pPr lvl="1"/>
            <a:r>
              <a:rPr lang="en-US" sz="1800" dirty="0"/>
              <a:t>Geographic information</a:t>
            </a:r>
          </a:p>
          <a:p>
            <a:r>
              <a:rPr lang="en-US" dirty="0"/>
              <a:t>Bank</a:t>
            </a:r>
          </a:p>
          <a:p>
            <a:pPr lvl="1"/>
            <a:r>
              <a:rPr lang="en-US" sz="1800" dirty="0"/>
              <a:t>Geographic information</a:t>
            </a:r>
          </a:p>
          <a:p>
            <a:r>
              <a:rPr lang="en-US" dirty="0"/>
              <a:t>Industry Coding</a:t>
            </a:r>
          </a:p>
          <a:p>
            <a:r>
              <a:rPr lang="en-US" dirty="0"/>
              <a:t>Approval Date</a:t>
            </a:r>
          </a:p>
          <a:p>
            <a:r>
              <a:rPr lang="en-US" dirty="0"/>
              <a:t>Fiscal Year</a:t>
            </a:r>
          </a:p>
          <a:p>
            <a:r>
              <a:rPr lang="en-US" dirty="0"/>
              <a:t>Loan Term</a:t>
            </a:r>
          </a:p>
          <a:p>
            <a:pPr lvl="1"/>
            <a:r>
              <a:rPr lang="en-US" sz="1800" dirty="0"/>
              <a:t>In months</a:t>
            </a:r>
          </a:p>
          <a:p>
            <a:r>
              <a:rPr lang="en-US" dirty="0"/>
              <a:t>Number of Employees</a:t>
            </a:r>
          </a:p>
          <a:p>
            <a:r>
              <a:rPr lang="en-US" dirty="0"/>
              <a:t>Loan Amount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F42263-DE86-44BB-AC19-CD7982D36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67725" y="1750142"/>
            <a:ext cx="3142800" cy="4424516"/>
          </a:xfrm>
        </p:spPr>
        <p:txBody>
          <a:bodyPr>
            <a:noAutofit/>
          </a:bodyPr>
          <a:lstStyle/>
          <a:p>
            <a:r>
              <a:rPr lang="en-US" dirty="0"/>
              <a:t>New or Existing Business</a:t>
            </a:r>
          </a:p>
          <a:p>
            <a:r>
              <a:rPr lang="en-US" dirty="0"/>
              <a:t>Number of Jobs Retained</a:t>
            </a:r>
          </a:p>
          <a:p>
            <a:r>
              <a:rPr lang="en-US" dirty="0"/>
              <a:t>Franchise Code</a:t>
            </a:r>
          </a:p>
          <a:p>
            <a:r>
              <a:rPr lang="en-US" dirty="0"/>
              <a:t>Revolving Line of Credit</a:t>
            </a:r>
          </a:p>
          <a:p>
            <a:r>
              <a:rPr lang="en-US" dirty="0"/>
              <a:t>Low Documentation Program</a:t>
            </a:r>
          </a:p>
          <a:p>
            <a:r>
              <a:rPr lang="en-US" dirty="0"/>
              <a:t>Urban or Rural</a:t>
            </a:r>
          </a:p>
          <a:p>
            <a:r>
              <a:rPr lang="en-US" dirty="0"/>
              <a:t>Disbursement Information</a:t>
            </a:r>
          </a:p>
          <a:p>
            <a:r>
              <a:rPr lang="en-US" dirty="0"/>
              <a:t>Loan Status</a:t>
            </a:r>
          </a:p>
          <a:p>
            <a:r>
              <a:rPr lang="en-US" dirty="0"/>
              <a:t>Repayment</a:t>
            </a:r>
          </a:p>
          <a:p>
            <a:r>
              <a:rPr lang="en-US" dirty="0"/>
              <a:t>Jobs Created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AF259-0EA0-486A-A345-68549DF5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 dirty="0"/>
          </a:p>
        </p:txBody>
      </p:sp>
      <p:pic>
        <p:nvPicPr>
          <p:cNvPr id="9" name="Picture Placeholder 8" descr="A picture containing person, indoor, person&#10;&#10;Description automatically generated">
            <a:extLst>
              <a:ext uri="{FF2B5EF4-FFF2-40B4-BE49-F238E27FC236}">
                <a16:creationId xmlns:a16="http://schemas.microsoft.com/office/drawing/2014/main" id="{0544AD08-43DB-4C20-8705-275513B55F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26740" r="26740"/>
          <a:stretch>
            <a:fillRect/>
          </a:stretch>
        </p:blipFill>
        <p:spPr/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1E3E6DFB-9AA1-4949-BC73-FFF7287682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88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19"/>
    </mc:Choice>
    <mc:Fallback xmlns="">
      <p:transition spd="slow" advTm="65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EF48F30-BEB4-44C7-9F35-3BBB61CF8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Why this matters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60433D-E380-4571-991C-16B6CE7A4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241C871-580D-4A29-A334-0208A8E479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558782"/>
            <a:ext cx="5630165" cy="518457"/>
          </a:xfrm>
        </p:spPr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097C6D9-3930-4866-9E88-F176488800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098787"/>
            <a:ext cx="5630165" cy="2399666"/>
          </a:xfrm>
        </p:spPr>
        <p:txBody>
          <a:bodyPr>
            <a:normAutofit/>
          </a:bodyPr>
          <a:lstStyle/>
          <a:p>
            <a:r>
              <a:rPr lang="en-US" dirty="0"/>
              <a:t>Analyze the data</a:t>
            </a:r>
          </a:p>
          <a:p>
            <a:r>
              <a:rPr lang="en-US" dirty="0"/>
              <a:t>Predictive models that address loan repayment and job creation</a:t>
            </a:r>
          </a:p>
          <a:p>
            <a:r>
              <a:rPr lang="en-US" dirty="0"/>
              <a:t>Evaluate the potential of models</a:t>
            </a:r>
          </a:p>
          <a:p>
            <a:r>
              <a:rPr lang="en-US" dirty="0"/>
              <a:t>Maximize model efficiency</a:t>
            </a:r>
          </a:p>
          <a:p>
            <a:r>
              <a:rPr lang="en-US" dirty="0"/>
              <a:t>Place effective models into production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1B8DC8C-1FD7-4773-B07E-7E4432766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558783"/>
            <a:ext cx="5582064" cy="518457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B253683-524F-46CF-BFCD-BFF6A7A920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098788"/>
            <a:ext cx="5582064" cy="2399666"/>
          </a:xfrm>
        </p:spPr>
        <p:txBody>
          <a:bodyPr>
            <a:noAutofit/>
          </a:bodyPr>
          <a:lstStyle/>
          <a:p>
            <a:r>
              <a:rPr lang="en-US" dirty="0"/>
              <a:t>SBA Loans are backed by the US Government</a:t>
            </a:r>
          </a:p>
          <a:p>
            <a:r>
              <a:rPr lang="en-US" dirty="0"/>
              <a:t>Up to 85 percent of defaults covered through tax-payer supported funding</a:t>
            </a:r>
          </a:p>
          <a:p>
            <a:r>
              <a:rPr lang="en-US" dirty="0"/>
              <a:t>Loan repayment is a primary concern</a:t>
            </a:r>
          </a:p>
          <a:p>
            <a:pPr lvl="1"/>
            <a:r>
              <a:rPr lang="en-US" sz="1800" dirty="0"/>
              <a:t>Limit liability</a:t>
            </a:r>
          </a:p>
          <a:p>
            <a:r>
              <a:rPr lang="en-US" dirty="0"/>
              <a:t>Job creation </a:t>
            </a:r>
          </a:p>
          <a:p>
            <a:pPr lvl="1"/>
            <a:r>
              <a:rPr lang="en-US" sz="1800" dirty="0"/>
              <a:t>Could maximize a return on investment</a:t>
            </a: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38B0024B-0AD8-4DDB-8486-A9BD3A8E9F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1476" y="1110420"/>
            <a:ext cx="5582064" cy="1929569"/>
          </a:xfrm>
        </p:spPr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18D1195C-D9D4-4994-BAD9-68AA2C2BD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238462" y="1110419"/>
            <a:ext cx="5582064" cy="1929569"/>
          </a:xfrm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FED013ED-BF06-4F45-869E-2A534065AC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69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217"/>
    </mc:Choice>
    <mc:Fallback xmlns="">
      <p:transition spd="slow" advTm="52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 – Distribution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287262"/>
            <a:ext cx="4065588" cy="481354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1800" b="1" dirty="0"/>
              <a:t>Shape</a:t>
            </a:r>
          </a:p>
          <a:p>
            <a:pPr lvl="1"/>
            <a:r>
              <a:rPr lang="en-US" sz="1600" dirty="0"/>
              <a:t>Pattern emerged</a:t>
            </a:r>
          </a:p>
          <a:p>
            <a:pPr lvl="1"/>
            <a:r>
              <a:rPr lang="en-US" sz="1600" dirty="0"/>
              <a:t>Affected by skew</a:t>
            </a:r>
          </a:p>
          <a:p>
            <a:pPr lvl="2"/>
            <a:r>
              <a:rPr lang="en-US" sz="1600" dirty="0"/>
              <a:t>Positive (right)</a:t>
            </a:r>
          </a:p>
          <a:p>
            <a:pPr lvl="1"/>
            <a:r>
              <a:rPr lang="en-US" sz="1600" dirty="0"/>
              <a:t>Non-normal distribution</a:t>
            </a:r>
          </a:p>
          <a:p>
            <a:pPr lvl="2"/>
            <a:r>
              <a:rPr lang="en-US" sz="1600" dirty="0"/>
              <a:t>Correlation methods</a:t>
            </a:r>
          </a:p>
          <a:p>
            <a:pPr lvl="3"/>
            <a:r>
              <a:rPr lang="en-US" dirty="0"/>
              <a:t>Spearman’s</a:t>
            </a:r>
          </a:p>
          <a:p>
            <a:pPr lvl="2"/>
            <a:r>
              <a:rPr lang="en-US" sz="1600" dirty="0"/>
              <a:t>Limited model options</a:t>
            </a:r>
          </a:p>
          <a:p>
            <a:pPr lvl="2"/>
            <a:r>
              <a:rPr lang="en-US" sz="1600" dirty="0"/>
              <a:t>Transformations (log-10)</a:t>
            </a:r>
          </a:p>
          <a:p>
            <a:pPr lvl="2"/>
            <a:endParaRPr lang="en-US" sz="1600" b="1" dirty="0"/>
          </a:p>
          <a:p>
            <a:pPr lvl="3"/>
            <a:endParaRPr lang="en-US" sz="1400" b="1" dirty="0"/>
          </a:p>
          <a:p>
            <a:pPr lvl="3"/>
            <a:endParaRPr lang="en-US" sz="1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09B4EB-3143-43AB-BB30-B61E2DA0B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265" y="1687679"/>
            <a:ext cx="6675698" cy="34826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 descr="A group of people in a room&#10;&#10;Description automatically generated">
            <a:extLst>
              <a:ext uri="{FF2B5EF4-FFF2-40B4-BE49-F238E27FC236}">
                <a16:creationId xmlns:a16="http://schemas.microsoft.com/office/drawing/2014/main" id="{315915FE-DCAB-4862-AEE8-2BF13FE3C1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750" y="3984130"/>
            <a:ext cx="4856410" cy="2023462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5054BFA-0C1D-4BA2-A1A2-D75DDD5BA3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026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631"/>
    </mc:Choice>
    <mc:Fallback>
      <p:transition spd="slow" advTm="68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 – Outlier Detection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610001"/>
            <a:ext cx="4065588" cy="4552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Outliers </a:t>
            </a:r>
          </a:p>
          <a:p>
            <a:r>
              <a:rPr lang="en-US" sz="1800" dirty="0"/>
              <a:t>Highly affected</a:t>
            </a:r>
          </a:p>
          <a:p>
            <a:r>
              <a:rPr lang="en-US" sz="1800" dirty="0"/>
              <a:t>Valid values were retained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  <p:pic>
        <p:nvPicPr>
          <p:cNvPr id="7" name="Picture 6" descr="A picture containing person, indoor, window, table&#10;&#10;Description automatically generated">
            <a:extLst>
              <a:ext uri="{FF2B5EF4-FFF2-40B4-BE49-F238E27FC236}">
                <a16:creationId xmlns:a16="http://schemas.microsoft.com/office/drawing/2014/main" id="{552BD814-A185-43FE-8BB8-3C73CF04A5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9608" y="2828510"/>
            <a:ext cx="2819400" cy="3171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F3870E-C609-436C-8BF9-B88B107CA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0221" y="1449100"/>
            <a:ext cx="6675698" cy="44276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D186C263-426D-41B0-8D8F-82CAFDF7D2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243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10"/>
    </mc:Choice>
    <mc:Fallback>
      <p:transition spd="slow" advTm="30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 – Missingness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610001"/>
            <a:ext cx="4065588" cy="4552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Missing Data</a:t>
            </a:r>
          </a:p>
          <a:p>
            <a:r>
              <a:rPr lang="en-US" sz="1600" dirty="0"/>
              <a:t>Charge Off Date</a:t>
            </a:r>
          </a:p>
          <a:p>
            <a:pPr lvl="1"/>
            <a:r>
              <a:rPr lang="en-US" sz="1600" dirty="0"/>
              <a:t>Removed </a:t>
            </a:r>
          </a:p>
          <a:p>
            <a:r>
              <a:rPr lang="en-US" sz="1600" dirty="0"/>
              <a:t>Retained the few remaining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D55AF7-51D6-430D-ACF2-1368DE4B3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0221" y="1404904"/>
            <a:ext cx="6675698" cy="44276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C23D82-008D-4B87-A482-52B9A389CB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5556" y="3089427"/>
            <a:ext cx="2635328" cy="290743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CFBF17D-2328-4D51-A3D4-A6E6DEAFF2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48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642"/>
    </mc:Choice>
    <mc:Fallback xmlns="">
      <p:transition spd="slow" advTm="48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8" y="1016000"/>
            <a:ext cx="5272764" cy="827243"/>
          </a:xfrm>
        </p:spPr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2123419"/>
            <a:ext cx="5272764" cy="4046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Cleansing</a:t>
            </a:r>
            <a:endParaRPr lang="en-US" sz="1600" dirty="0"/>
          </a:p>
          <a:p>
            <a:r>
              <a:rPr lang="en-US" sz="1600" dirty="0"/>
              <a:t>Time consuming</a:t>
            </a:r>
          </a:p>
          <a:p>
            <a:r>
              <a:rPr lang="en-US" sz="1600" dirty="0"/>
              <a:t>Converting data types</a:t>
            </a:r>
          </a:p>
          <a:p>
            <a:r>
              <a:rPr lang="en-US" sz="1600" dirty="0"/>
              <a:t>Loan removal</a:t>
            </a:r>
          </a:p>
          <a:p>
            <a:pPr lvl="1"/>
            <a:r>
              <a:rPr lang="en-US" sz="1600" dirty="0"/>
              <a:t>SBA loan amount was over 3,750,000</a:t>
            </a:r>
          </a:p>
          <a:p>
            <a:r>
              <a:rPr lang="en-US" sz="1600" dirty="0"/>
              <a:t>Feature creation</a:t>
            </a:r>
          </a:p>
          <a:p>
            <a:pPr lvl="1"/>
            <a:r>
              <a:rPr lang="en-US" sz="1600" dirty="0"/>
              <a:t>Loan repayment </a:t>
            </a:r>
          </a:p>
          <a:p>
            <a:pPr lvl="2"/>
            <a:r>
              <a:rPr lang="en-US" dirty="0"/>
              <a:t>Binary</a:t>
            </a:r>
          </a:p>
          <a:p>
            <a:pPr lvl="1"/>
            <a:r>
              <a:rPr lang="en-US" sz="1600" dirty="0"/>
              <a:t>Month of loan was used </a:t>
            </a:r>
          </a:p>
          <a:p>
            <a:pPr lvl="2"/>
            <a:r>
              <a:rPr lang="en-US" dirty="0"/>
              <a:t>Seasonal or Cyclical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 dirty="0"/>
          </a:p>
        </p:txBody>
      </p:sp>
      <p:pic>
        <p:nvPicPr>
          <p:cNvPr id="11" name="Picture Placeholder 10" descr="A picture containing person, outdoor, sky, person&#10;&#10;Description automatically generated">
            <a:extLst>
              <a:ext uri="{FF2B5EF4-FFF2-40B4-BE49-F238E27FC236}">
                <a16:creationId xmlns:a16="http://schemas.microsoft.com/office/drawing/2014/main" id="{BBB2A981-4258-419C-A027-92B85B05499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3094" r="13094"/>
          <a:stretch>
            <a:fillRect/>
          </a:stretch>
        </p:blipFill>
        <p:spPr/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1F9C399-960E-4820-89D9-B8505FE45F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17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792"/>
    </mc:Choice>
    <mc:Fallback xmlns="">
      <p:transition spd="slow" advTm="83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8" y="1016000"/>
            <a:ext cx="5272764" cy="827243"/>
          </a:xfrm>
        </p:spPr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2123419"/>
            <a:ext cx="5272764" cy="40465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Encoding</a:t>
            </a:r>
            <a:endParaRPr lang="en-US" sz="1600" dirty="0"/>
          </a:p>
          <a:p>
            <a:r>
              <a:rPr lang="en-US" sz="1600" dirty="0"/>
              <a:t>Why?</a:t>
            </a:r>
          </a:p>
          <a:p>
            <a:pPr lvl="1"/>
            <a:r>
              <a:rPr lang="en-US" sz="1600" dirty="0"/>
              <a:t>Models use numbers</a:t>
            </a:r>
          </a:p>
          <a:p>
            <a:pPr lvl="1"/>
            <a:r>
              <a:rPr lang="en-US" sz="1600" dirty="0"/>
              <a:t>One-hot example: color field with red, green &amp; blue</a:t>
            </a:r>
          </a:p>
          <a:p>
            <a:pPr lvl="1"/>
            <a:endParaRPr lang="en-US" sz="1600" dirty="0"/>
          </a:p>
          <a:p>
            <a:pPr marL="457200" lvl="1" indent="0">
              <a:buNone/>
            </a:pP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Encoding used </a:t>
            </a:r>
          </a:p>
          <a:p>
            <a:pPr lvl="1"/>
            <a:r>
              <a:rPr lang="en-US" sz="1600" dirty="0"/>
              <a:t>One-hot encoding for month and business setting</a:t>
            </a:r>
          </a:p>
          <a:p>
            <a:pPr lvl="2"/>
            <a:r>
              <a:rPr lang="en-US" dirty="0"/>
              <a:t>Categorical</a:t>
            </a:r>
          </a:p>
          <a:p>
            <a:pPr lvl="1"/>
            <a:r>
              <a:rPr lang="en-US" sz="1600" dirty="0"/>
              <a:t>Binary Encoding for individual bank and franchise</a:t>
            </a:r>
          </a:p>
          <a:p>
            <a:pPr lvl="2"/>
            <a:r>
              <a:rPr lang="en-US" dirty="0"/>
              <a:t>High Cardinality</a:t>
            </a:r>
          </a:p>
          <a:p>
            <a:pPr lvl="2"/>
            <a:r>
              <a:rPr lang="en-US" dirty="0"/>
              <a:t>More Complex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800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Picture Placeholder 7" descr="A picture containing person, table, person, indoor&#10;&#10;Description automatically generated">
            <a:extLst>
              <a:ext uri="{FF2B5EF4-FFF2-40B4-BE49-F238E27FC236}">
                <a16:creationId xmlns:a16="http://schemas.microsoft.com/office/drawing/2014/main" id="{96A9CAC6-1719-458B-864E-EA45A9ACF5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2976" r="12976"/>
          <a:stretch>
            <a:fillRect/>
          </a:stretch>
        </p:blipFill>
        <p:spPr/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2412DAB-EA09-4E1C-B6F8-22449ADFEA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817402"/>
              </p:ext>
            </p:extLst>
          </p:nvPr>
        </p:nvGraphicFramePr>
        <p:xfrm>
          <a:off x="7865838" y="3505200"/>
          <a:ext cx="2568575" cy="685800"/>
        </p:xfrm>
        <a:graphic>
          <a:graphicData uri="http://schemas.openxmlformats.org/drawingml/2006/table">
            <a:tbl>
              <a:tblPr firstRow="1" firstCol="1" bandRow="1"/>
              <a:tblGrid>
                <a:gridCol w="796925">
                  <a:extLst>
                    <a:ext uri="{9D8B030D-6E8A-4147-A177-3AD203B41FA5}">
                      <a16:colId xmlns:a16="http://schemas.microsoft.com/office/drawing/2014/main" val="730225415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val="2497819160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656364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Color_Red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Color_Green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Color_Blue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041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361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3183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7384180"/>
                  </a:ext>
                </a:extLst>
              </a:tr>
            </a:tbl>
          </a:graphicData>
        </a:graphic>
      </p:graphicFrame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040105F3-1D45-401F-AD34-C342545074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432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297"/>
    </mc:Choice>
    <mc:Fallback xmlns="">
      <p:transition spd="slow" advTm="135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1732</TotalTime>
  <Words>542</Words>
  <Application>Microsoft Office PowerPoint</Application>
  <PresentationFormat>Widescreen</PresentationFormat>
  <Paragraphs>198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Small Business Administration Loan Data</vt:lpstr>
      <vt:lpstr>SBA Loan Data</vt:lpstr>
      <vt:lpstr>Data Summary</vt:lpstr>
      <vt:lpstr>Why this matters</vt:lpstr>
      <vt:lpstr>Data Understanding – Distribution</vt:lpstr>
      <vt:lpstr>Data Understanding – Outlier Detection</vt:lpstr>
      <vt:lpstr>Data Understanding – Missingness</vt:lpstr>
      <vt:lpstr>Data Preparation</vt:lpstr>
      <vt:lpstr>Data Preparation</vt:lpstr>
      <vt:lpstr>Model Creation - A Decision Point</vt:lpstr>
      <vt:lpstr>Model Preparation</vt:lpstr>
      <vt:lpstr>Model Selection – Classification Model</vt:lpstr>
      <vt:lpstr>Model Selection – Regression Model</vt:lpstr>
      <vt:lpstr>Model Evaluation - Classification</vt:lpstr>
      <vt:lpstr>Model Evaluation - Regression</vt:lpstr>
      <vt:lpstr>Deployment &amp; Conclusions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goes here</dc:title>
  <dc:creator>Sam Loyd</dc:creator>
  <cp:lastModifiedBy>Sam Loyd</cp:lastModifiedBy>
  <cp:revision>114</cp:revision>
  <dcterms:created xsi:type="dcterms:W3CDTF">2020-10-30T20:08:21Z</dcterms:created>
  <dcterms:modified xsi:type="dcterms:W3CDTF">2020-11-18T05:04:26Z</dcterms:modified>
</cp:coreProperties>
</file>

<file path=docProps/thumbnail.jpeg>
</file>